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3"/>
    <p:sldId id="1070" r:id="rId4"/>
    <p:sldId id="1107" r:id="rId5"/>
    <p:sldId id="1072" r:id="rId6"/>
    <p:sldId id="1073" r:id="rId7"/>
    <p:sldId id="1074" r:id="rId8"/>
    <p:sldId id="1097" r:id="rId9"/>
    <p:sldId id="1108" r:id="rId10"/>
    <p:sldId id="1076" r:id="rId11"/>
    <p:sldId id="1109" r:id="rId12"/>
    <p:sldId id="1098" r:id="rId13"/>
    <p:sldId id="1099" r:id="rId14"/>
    <p:sldId id="1079" r:id="rId15"/>
    <p:sldId id="1080" r:id="rId16"/>
    <p:sldId id="1081" r:id="rId17"/>
    <p:sldId id="1085" r:id="rId18"/>
    <p:sldId id="1086" r:id="rId1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FFFF"/>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image" Target="../media/image18.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16.png"/><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18.png"/><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第五章  传感器</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217784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认识</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传感器  </a:t>
            </a:r>
            <a:endPar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4800" b="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r>
              <a:rPr lang="en-US" altLang="zh-CN"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a:t>
            </a:r>
            <a:r>
              <a:rPr lang="zh-CN" altLang="en-US" sz="4800" b="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常见传感器的工作原理及应用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975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光敏电阻的电阻值随光照的增强而减小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光敏电阻在被光照射时电阻发生变化，这样光敏电阻可以把光照强弱转换为电阻大小这个电学量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光敏电阻的工作原理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光敏电阻在被光照射时电阻发生变化，原因是其构成物质为半导体材料，无光照时，载流子极少，导电性能差；随着光照的增强，载流子增多，导电性能变好</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金属热电阻和热敏电阻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金属热电阻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有些金属的电阻率随温度的升高而增大，这样的电阻也可以制作温度传感器，称为热电阻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如铂电阻温度计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如图甲所示为某金属热电阻的电阻值随温度变化的关系图像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f314.jpg" descr="id:2147493880;FounderCES"/>
          <p:cNvPicPr/>
          <p:nvPr/>
        </p:nvPicPr>
        <p:blipFill>
          <a:blip r:embed="rId1"/>
          <a:stretch>
            <a:fillRect/>
          </a:stretch>
        </p:blipFill>
        <p:spPr>
          <a:xfrm>
            <a:off x="4021902" y="3508012"/>
            <a:ext cx="1298335" cy="1393656"/>
          </a:xfrm>
          <a:prstGeom prst="rect">
            <a:avLst/>
          </a:prstGeom>
        </p:spPr>
      </p:pic>
      <p:pic>
        <p:nvPicPr>
          <p:cNvPr id="4" name="f313.jpg" descr="id:2147493887;FounderCES"/>
          <p:cNvPicPr/>
          <p:nvPr/>
        </p:nvPicPr>
        <p:blipFill>
          <a:blip r:embed="rId2"/>
          <a:stretch>
            <a:fillRect/>
          </a:stretch>
        </p:blipFill>
        <p:spPr>
          <a:xfrm>
            <a:off x="6527254" y="3501008"/>
            <a:ext cx="1296144" cy="1403517"/>
          </a:xfrm>
          <a:prstGeom prst="rect">
            <a:avLst/>
          </a:prstGeom>
        </p:spPr>
      </p:pic>
      <p:sp>
        <p:nvSpPr>
          <p:cNvPr id="6" name="矩形 5"/>
          <p:cNvSpPr/>
          <p:nvPr/>
        </p:nvSpPr>
        <p:spPr>
          <a:xfrm>
            <a:off x="3866528" y="4877124"/>
            <a:ext cx="4676950" cy="576248"/>
          </a:xfrm>
          <a:prstGeom prst="rect">
            <a:avLst/>
          </a:prstGeom>
        </p:spPr>
        <p:txBody>
          <a:bodyPr wrap="square">
            <a:spAutoFit/>
          </a:bodyPr>
          <a:lstStyle/>
          <a:p>
            <a:pPr indent="612140"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54574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热敏电阻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热敏电阻由半导体材料制成，其电阻值随温度的变化比较明显，温度升高，电阻减小或增大，如图乙所示为某种热敏电阻的电阻值随温度变化的特性曲线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二者的区别与联系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金属热电阻和热敏电阻都能够把温度这个热学量转换为电阻这个电学量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相比而言，金属热电阻的化学稳定性好，测温范围大，但灵敏度较差，而热敏电阻的灵敏度较好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用途</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热敏电阻是一种灵敏度极高的温度传感器，在测温过程中反应非常快</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电子体温计及家用电器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空调、冰箱等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中的温度传感器，主要使用热敏电阻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935;FounderCES"/>
          <p:cNvPicPr/>
          <p:nvPr/>
        </p:nvPicPr>
        <p:blipFill>
          <a:blip r:embed="rId1"/>
          <a:stretch>
            <a:fillRect/>
          </a:stretch>
        </p:blipFill>
        <p:spPr>
          <a:xfrm>
            <a:off x="478582" y="927382"/>
            <a:ext cx="1047040" cy="337713"/>
          </a:xfrm>
          <a:prstGeom prst="rect">
            <a:avLst/>
          </a:prstGeom>
        </p:spPr>
      </p:pic>
      <p:pic>
        <p:nvPicPr>
          <p:cNvPr id="4" name="24答案.eps" descr="id:2147489956;FounderCES"/>
          <p:cNvPicPr/>
          <p:nvPr/>
        </p:nvPicPr>
        <p:blipFill>
          <a:blip r:embed="rId2"/>
          <a:stretch>
            <a:fillRect/>
          </a:stretch>
        </p:blipFill>
        <p:spPr>
          <a:xfrm>
            <a:off x="487861" y="5366945"/>
            <a:ext cx="826824" cy="295189"/>
          </a:xfrm>
          <a:prstGeom prst="rect">
            <a:avLst/>
          </a:prstGeom>
        </p:spPr>
      </p:pic>
      <p:sp>
        <p:nvSpPr>
          <p:cNvPr id="5" name="矩形 4"/>
          <p:cNvSpPr/>
          <p:nvPr/>
        </p:nvSpPr>
        <p:spPr>
          <a:xfrm>
            <a:off x="1549371" y="5271591"/>
            <a:ext cx="612668" cy="461665"/>
          </a:xfrm>
          <a:prstGeom prst="rect">
            <a:avLst/>
          </a:prstGeom>
        </p:spPr>
        <p:txBody>
          <a:bodyPr wrap="none">
            <a:spAutoFit/>
          </a:bodyPr>
          <a:lstStyle/>
          <a:p>
            <a:r>
              <a:rPr lang="en-US" altLang="zh-CN" sz="2400" dirty="0">
                <a:solidFill>
                  <a:srgbClr val="000000"/>
                </a:solidFill>
              </a:rPr>
              <a:t>BD</a:t>
            </a:r>
            <a:endParaRPr lang="zh-CN" altLang="en-US" sz="2400" dirty="0"/>
          </a:p>
        </p:txBody>
      </p:sp>
      <p:sp>
        <p:nvSpPr>
          <p:cNvPr id="2" name="内容占位符 1"/>
          <p:cNvSpPr>
            <a:spLocks noGrp="1"/>
          </p:cNvSpPr>
          <p:nvPr>
            <p:ph idx="1"/>
          </p:nvPr>
        </p:nvSpPr>
        <p:spPr>
          <a:xfrm>
            <a:off x="360854" y="746120"/>
            <a:ext cx="11485848" cy="452310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某光控开关控制电路如图所示，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为光敏电阻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电阻值随光照强度的减弱而增大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为滑动变阻器，电源内阻忽略不计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当光控开关两端电压升高到一定值时，照明系统打开</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光照强度减弱时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光控开关两端电压降低</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的滑片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向下滑动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能使傍晚时照明系统更早打开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的滑片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向上滑动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能使傍晚时照明系统更早打开</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的滑片位置不变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换用电动势更大的电源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傍晚</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时照明系统更早</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打开</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ca515.jpg" descr="id:2147493901;FounderCES"/>
          <p:cNvPicPr/>
          <p:nvPr/>
        </p:nvPicPr>
        <p:blipFill>
          <a:blip r:embed="rId3"/>
          <a:stretch>
            <a:fillRect/>
          </a:stretch>
        </p:blipFill>
        <p:spPr>
          <a:xfrm>
            <a:off x="9047534" y="2617972"/>
            <a:ext cx="2287309" cy="180672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949;FounderCES"/>
          <p:cNvPicPr/>
          <p:nvPr/>
        </p:nvPicPr>
        <p:blipFill>
          <a:blip r:embed="rId1"/>
          <a:stretch>
            <a:fillRect/>
          </a:stretch>
        </p:blipFill>
        <p:spPr>
          <a:xfrm>
            <a:off x="497192" y="1270934"/>
            <a:ext cx="826824" cy="295189"/>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367589"/>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光照强度减弱时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两端电压为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den>
                    </m:f>
                  </m:oMath>
                </a14:m>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即光控开关两端电压升高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要使照明系统更早打开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阻值不变时增大</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选项中的分析可知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或增大电源电动势可达到目的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故可以将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的滑片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向下滑动或换用电动势更大的电源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367589"/>
              </a:xfrm>
              <a:blipFill rotWithShape="1">
                <a:blip r:embed="rId2"/>
                <a:stretch>
                  <a:fillRect l="-2" t="-19" r="1" b="5"/>
                </a:stretch>
              </a:blipFill>
            </p:spPr>
            <p:txBody>
              <a:bodyPr/>
              <a:lstStyle/>
              <a:p>
                <a:r>
                  <a:rPr lang="zh-CN" altLang="en-US">
                    <a:noFill/>
                  </a:rPr>
                  <a:t> </a:t>
                </a:r>
              </a:p>
            </p:txBody>
          </p:sp>
        </mc:Fallback>
      </mc:AlternateContent>
      <p:pic>
        <p:nvPicPr>
          <p:cNvPr id="5" name="ca515.jpg" descr="id:2147493901;FounderCES"/>
          <p:cNvPicPr/>
          <p:nvPr/>
        </p:nvPicPr>
        <p:blipFill>
          <a:blip r:embed="rId3"/>
          <a:stretch>
            <a:fillRect/>
          </a:stretch>
        </p:blipFill>
        <p:spPr>
          <a:xfrm>
            <a:off x="4583038" y="4093222"/>
            <a:ext cx="2287309" cy="1806727"/>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9715941" y="3717032"/>
            <a:ext cx="1122462" cy="641020"/>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3" name="要点2.eps" descr="id:2147489963;FounderCES"/>
          <p:cNvPicPr/>
          <p:nvPr/>
        </p:nvPicPr>
        <p:blipFill>
          <a:blip r:embed="rId1"/>
          <a:stretch>
            <a:fillRect/>
          </a:stretch>
        </p:blipFill>
        <p:spPr>
          <a:xfrm>
            <a:off x="452918" y="917976"/>
            <a:ext cx="961768" cy="337793"/>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9416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霍尔效应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外部磁场使运动的载流子受到洛伦兹力，在导体板的一侧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聚</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，在导体板的另一侧会出现多余的另一种电荷，从而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形成横向</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；横向电场对载流子施加与洛伦兹力方向相反的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静电力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静电力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与洛伦兹力达到平衡时，电极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间会形成稳定的电压，如图所示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霍尔元件中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方向长度为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nqS</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，整理后得</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𝑰𝑩</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𝒏𝒒𝒅</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令</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𝒏𝒒</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为材料单位体积的载流子个数，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为单个载流子的电荷量，它们均为常数，所以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成正比，这就是霍尔元件能把磁学量转换成电学量的原因</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94169"/>
              </a:xfrm>
              <a:blipFill rotWithShape="1">
                <a:blip r:embed="rId2"/>
                <a:stretch>
                  <a:fillRect l="-2" t="-12" r="1" b="-650"/>
                </a:stretch>
              </a:blipFill>
            </p:spPr>
            <p:txBody>
              <a:bodyPr/>
              <a:lstStyle/>
              <a:p>
                <a:r>
                  <a:rPr lang="zh-CN" altLang="en-US">
                    <a:noFill/>
                  </a:rPr>
                  <a:t> </a:t>
                </a:r>
              </a:p>
            </p:txBody>
          </p:sp>
        </mc:Fallback>
      </mc:AlternateContent>
      <p:pic>
        <p:nvPicPr>
          <p:cNvPr id="5" name="f311a.jpg" descr="id:2147493929;FounderCES"/>
          <p:cNvPicPr/>
          <p:nvPr/>
        </p:nvPicPr>
        <p:blipFill>
          <a:blip r:embed="rId3"/>
          <a:stretch>
            <a:fillRect/>
          </a:stretch>
        </p:blipFill>
        <p:spPr>
          <a:xfrm>
            <a:off x="9263558" y="1060503"/>
            <a:ext cx="2054775" cy="171932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霍尔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元件是实际生活中的重要传感器元件之一</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，广泛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应用于测量和自动控制等领域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如图所示为一长度</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的霍尔元件，磁感应强度为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的匀强磁场垂直于霍尔</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的工作面向下，在元件中通入图示从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方向的电流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，元件中的载流子带负电荷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下列说法中正确的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该元件能把电学量转化为磁学量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该元件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面的电势高于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如果用该元件测赤道处地磁场的磁感应强度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应保持工作面水平</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如果流过霍尔元件的电流大小不变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则元件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面的电势差与磁场的磁感应强度</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成正比</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27382"/>
            <a:ext cx="1032891" cy="333149"/>
          </a:xfrm>
          <a:prstGeom prst="rect">
            <a:avLst/>
          </a:prstGeom>
        </p:spPr>
      </p:pic>
      <p:pic>
        <p:nvPicPr>
          <p:cNvPr id="4" name="24答案.eps" descr="id:2147489956;FounderCES"/>
          <p:cNvPicPr/>
          <p:nvPr/>
        </p:nvPicPr>
        <p:blipFill>
          <a:blip r:embed="rId2"/>
          <a:stretch>
            <a:fillRect/>
          </a:stretch>
        </p:blipFill>
        <p:spPr>
          <a:xfrm>
            <a:off x="478530" y="5877609"/>
            <a:ext cx="826824" cy="295189"/>
          </a:xfrm>
          <a:prstGeom prst="rect">
            <a:avLst/>
          </a:prstGeom>
        </p:spPr>
      </p:pic>
      <p:sp>
        <p:nvSpPr>
          <p:cNvPr id="5" name="矩形 4"/>
          <p:cNvSpPr/>
          <p:nvPr/>
        </p:nvSpPr>
        <p:spPr>
          <a:xfrm>
            <a:off x="1581100" y="5803640"/>
            <a:ext cx="407484" cy="461665"/>
          </a:xfrm>
          <a:prstGeom prst="rect">
            <a:avLst/>
          </a:prstGeom>
        </p:spPr>
        <p:txBody>
          <a:bodyPr wrap="none">
            <a:spAutoFit/>
          </a:bodyPr>
          <a:lstStyle/>
          <a:p>
            <a:r>
              <a:rPr lang="en-US" altLang="zh-CN" sz="2400" dirty="0">
                <a:solidFill>
                  <a:srgbClr val="000000"/>
                </a:solidFill>
              </a:rPr>
              <a:t>D</a:t>
            </a:r>
            <a:endParaRPr lang="zh-CN" altLang="en-US" sz="2400" dirty="0"/>
          </a:p>
        </p:txBody>
      </p:sp>
      <p:pic>
        <p:nvPicPr>
          <p:cNvPr id="6" name="djy495.jpg" descr="id:2147493943;FounderCES"/>
          <p:cNvPicPr/>
          <p:nvPr/>
        </p:nvPicPr>
        <p:blipFill>
          <a:blip r:embed="rId3">
            <a:clrChange>
              <a:clrFrom>
                <a:srgbClr val="FFFFFE"/>
              </a:clrFrom>
              <a:clrTo>
                <a:srgbClr val="FFFFFE">
                  <a:alpha val="0"/>
                </a:srgbClr>
              </a:clrTo>
            </a:clrChange>
          </a:blip>
          <a:stretch>
            <a:fillRect/>
          </a:stretch>
        </p:blipFill>
        <p:spPr>
          <a:xfrm>
            <a:off x="8615486" y="2366644"/>
            <a:ext cx="2592288" cy="171042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7966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霍尔</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元件是能够把磁学量转换为电学量的传感器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根据左手定则可知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带负电的电荷向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面偏转</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面带负电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面带正电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面的电势高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测定地球赤道处地磁场的磁感应强度时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应将元件的工作面保持竖直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让磁场垂直通过元件的工作面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运动电荷最终在静电力和洛伦兹力的作用下处于平衡状态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设霍尔元件的长、宽、高分别为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𝐇</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𝒃</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电流的微观表达式为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𝒏𝒒𝒅</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如果流过霍尔元件的电流大小不变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则元件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面的电势差与磁场的磁感应强度成正比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079660"/>
              </a:xfrm>
              <a:blipFill rotWithShape="1">
                <a:blip r:embed="rId1"/>
                <a:stretch>
                  <a:fillRect l="-2" t="-12" r="1" b="6"/>
                </a:stretch>
              </a:blipFill>
            </p:spPr>
            <p:txBody>
              <a:bodyPr/>
              <a:lstStyle/>
              <a:p>
                <a:r>
                  <a:rPr lang="zh-CN" altLang="en-US">
                    <a:noFill/>
                  </a:rPr>
                  <a:t> </a:t>
                </a:r>
              </a:p>
            </p:txBody>
          </p:sp>
        </mc:Fallback>
      </mc:AlternateContent>
      <p:pic>
        <p:nvPicPr>
          <p:cNvPr id="4" name="24解析.eps" descr="id:2147489949;FounderCES"/>
          <p:cNvPicPr/>
          <p:nvPr/>
        </p:nvPicPr>
        <p:blipFill>
          <a:blip r:embed="rId2"/>
          <a:stretch>
            <a:fillRect/>
          </a:stretch>
        </p:blipFill>
        <p:spPr>
          <a:xfrm>
            <a:off x="497192" y="936713"/>
            <a:ext cx="826824" cy="295189"/>
          </a:xfrm>
          <a:prstGeom prst="rect">
            <a:avLst/>
          </a:prstGeom>
        </p:spPr>
      </p:pic>
      <p:pic>
        <p:nvPicPr>
          <p:cNvPr id="5" name="djy495.jpg" descr="id:2147493943;FounderCES"/>
          <p:cNvPicPr/>
          <p:nvPr/>
        </p:nvPicPr>
        <p:blipFill>
          <a:blip r:embed="rId3">
            <a:clrChange>
              <a:clrFrom>
                <a:srgbClr val="FFFFFE"/>
              </a:clrFrom>
              <a:clrTo>
                <a:srgbClr val="FFFFFE">
                  <a:alpha val="0"/>
                </a:srgbClr>
              </a:clrTo>
            </a:clrChange>
          </a:blip>
          <a:stretch>
            <a:fillRect/>
          </a:stretch>
        </p:blipFill>
        <p:spPr>
          <a:xfrm>
            <a:off x="8615486" y="764704"/>
            <a:ext cx="2592288" cy="171042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509474"/>
            <a:ext cx="1266939" cy="350171"/>
          </a:xfrm>
          <a:prstGeom prst="rect">
            <a:avLst/>
          </a:prstGeom>
        </p:spPr>
      </p:pic>
      <p:sp>
        <p:nvSpPr>
          <p:cNvPr id="7" name="内容占位符 6"/>
          <p:cNvSpPr>
            <a:spLocks noGrp="1"/>
          </p:cNvSpPr>
          <p:nvPr>
            <p:ph idx="1"/>
          </p:nvPr>
        </p:nvSpPr>
        <p:spPr>
          <a:xfrm>
            <a:off x="360854" y="1340768"/>
            <a:ext cx="11485848" cy="390023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传感器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能够感受力、温度、光、声、化学成分等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非电学量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，并能把它们按照一定的规律转换为电压、电流等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电学量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，或转换为电路的通断的元件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非电学量转换为电学量的意义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把非电学量转换为电学量，可以方便地进行测量、传输、处理和控制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传感器应用的一般</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模式</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5" name="ca514.jpg" descr="id:2147493816;FounderCES"/>
          <p:cNvPicPr/>
          <p:nvPr/>
        </p:nvPicPr>
        <p:blipFill>
          <a:blip r:embed="rId3">
            <a:clrChange>
              <a:clrFrom>
                <a:srgbClr val="FFFFFE"/>
              </a:clrFrom>
              <a:clrTo>
                <a:srgbClr val="FFFFFE">
                  <a:alpha val="0"/>
                </a:srgbClr>
              </a:clrTo>
            </a:clrChange>
          </a:blip>
          <a:stretch>
            <a:fillRect/>
          </a:stretch>
        </p:blipFill>
        <p:spPr>
          <a:xfrm>
            <a:off x="3449115" y="4891742"/>
            <a:ext cx="5309325" cy="147092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传感器的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种类</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3" name="表格 2"/>
          <p:cNvGraphicFramePr>
            <a:graphicFrameLocks noGrp="1"/>
          </p:cNvGraphicFramePr>
          <p:nvPr/>
        </p:nvGraphicFramePr>
        <p:xfrm>
          <a:off x="478582" y="1466122"/>
          <a:ext cx="11161240" cy="4464496"/>
        </p:xfrm>
        <a:graphic>
          <a:graphicData uri="http://schemas.openxmlformats.org/drawingml/2006/table">
            <a:tbl>
              <a:tblPr firstRow="1" firstCol="1" bandRow="1"/>
              <a:tblGrid>
                <a:gridCol w="7911564"/>
                <a:gridCol w="3249676"/>
              </a:tblGrid>
              <a:tr h="558062">
                <a:tc rowSpan="3">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利用物质的物理特性或物理效应</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力传感器</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58062">
                <a:tc vMerge="1">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磁传感器</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58062">
                <a:tc vMerge="1">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声传感器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58062">
                <a:tc rowSpan="2">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利用电化学反应原理</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离子传感器</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58062">
                <a:tc vMerge="1">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气体传感器</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58062">
                <a:tc rowSpan="3">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利用生物活性物质的选择性来识别和测定生物化学物质</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酶传感器</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58062">
                <a:tc vMerge="1">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微生物传感器</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558062">
                <a:tc vMerge="1">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细胞传感器</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1"/>
          <a:stretch>
            <a:fillRect/>
          </a:stretch>
        </p:blipFill>
        <p:spPr>
          <a:xfrm>
            <a:off x="450589" y="918114"/>
            <a:ext cx="1242798" cy="330495"/>
          </a:xfrm>
          <a:prstGeom prst="rect">
            <a:avLst/>
          </a:prstGeom>
        </p:spPr>
      </p:pic>
      <p:sp>
        <p:nvSpPr>
          <p:cNvPr id="2" name="内容占位符 1"/>
          <p:cNvSpPr>
            <a:spLocks noGrp="1"/>
          </p:cNvSpPr>
          <p:nvPr>
            <p:ph idx="1"/>
          </p:nvPr>
        </p:nvSpPr>
        <p:spPr>
          <a:xfrm>
            <a:off x="360854" y="746120"/>
            <a:ext cx="11485848" cy="4523105"/>
          </a:xfrm>
        </p:spPr>
        <p:txBody>
          <a:bodyPr/>
          <a:lstStyle/>
          <a:p>
            <a:pPr indent="612140"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光敏电阻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特点</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越强，电阻越小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光照时，载流子极少，导电性能差；随着光照的增强，载流子增多，导电性变好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载流子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电路中做定向移动形成电流的微粒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作用</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光照强弱这个光学量转换为电阻这个电学量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3.eps" descr="id:2147489851;FounderCES"/>
          <p:cNvPicPr/>
          <p:nvPr/>
        </p:nvPicPr>
        <p:blipFill>
          <a:blip r:embed="rId1"/>
          <a:stretch>
            <a:fillRect/>
          </a:stretch>
        </p:blipFill>
        <p:spPr>
          <a:xfrm>
            <a:off x="390148" y="908720"/>
            <a:ext cx="1279956" cy="340376"/>
          </a:xfrm>
          <a:prstGeom prst="rect">
            <a:avLst/>
          </a:prstGeom>
        </p:spPr>
      </p:pic>
      <p:sp>
        <p:nvSpPr>
          <p:cNvPr id="3" name="内容占位符 2"/>
          <p:cNvSpPr>
            <a:spLocks noGrp="1"/>
          </p:cNvSpPr>
          <p:nvPr>
            <p:ph idx="1"/>
          </p:nvPr>
        </p:nvSpPr>
        <p:spPr>
          <a:xfrm>
            <a:off x="360854" y="774113"/>
            <a:ext cx="11485848" cy="4685065"/>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金属</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热电阻和热敏电阻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金属热电阻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特点：电阻率随温度的升高而增大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制作材料：金属</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优点：化学稳定性好，测温范围大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氧化锰热敏电阻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特点：电阻率随温度的升高而减小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制作材料：氧化锰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具有半导体性质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优点：灵敏度好</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5" name="内容占位符 4"/>
          <p:cNvSpPr txBox="1"/>
          <p:nvPr/>
        </p:nvSpPr>
        <p:spPr bwMode="auto">
          <a:xfrm>
            <a:off x="360854" y="5401209"/>
            <a:ext cx="11485848" cy="112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作用</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eaLnBrk="1" hangingPunct="0">
              <a:lnSpc>
                <a:spcPct val="14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它们都将温度这个热学量转换为电阻这个电学量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6938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电阻</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应变片</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金属的电阻应变</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效应</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导体在外力作用下发生机械形变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伸长或缩短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时，其电阻随着它所受机械形变的变化而发生变化的现象，称为金属的电阻应变效应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半导体材料的压阻</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效应</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单晶半导体材料沿某一轴向受到外力作用时，其电阻率发生变化的现象，称为压阻效应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4.eps" descr="id:2147493845;FounderCES"/>
          <p:cNvPicPr/>
          <p:nvPr/>
        </p:nvPicPr>
        <p:blipFill>
          <a:blip r:embed="rId1"/>
          <a:stretch>
            <a:fillRect/>
          </a:stretch>
        </p:blipFill>
        <p:spPr>
          <a:xfrm>
            <a:off x="487913" y="890058"/>
            <a:ext cx="1351964" cy="3595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4150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实例</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电阻应变片应用了金属的电阻应变效应，半导体电阻应变片应用了半导体材料的压阻效应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作用</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应变片利用电阻应变效应制成，能够把物体形变这个力学量转换为电阻这个电学量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2998863" y="3726363"/>
            <a:ext cx="1080120" cy="535902"/>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0370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霍尔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元件</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构造</a:t>
                </a:r>
                <a:endParaRPr lang="en-US"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小的矩形半导体薄片上，制作四个电极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霍尔</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电压</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间通入恒定电流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，同时外加与薄片垂直的磁场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间出现霍尔电压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𝑰𝑩</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𝒅</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为霍尔系数，由该金属薄片的导体性质决定，</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为薄片厚度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203700"/>
              </a:xfrm>
              <a:blipFill rotWithShape="1">
                <a:blip r:embed="rId1"/>
                <a:stretch>
                  <a:fillRect l="-2" t="-15" r="1" b="15"/>
                </a:stretch>
              </a:blipFill>
            </p:spPr>
            <p:txBody>
              <a:bodyPr/>
              <a:lstStyle/>
              <a:p>
                <a:r>
                  <a:rPr lang="zh-CN" altLang="en-US">
                    <a:noFill/>
                  </a:rPr>
                  <a:t> </a:t>
                </a:r>
              </a:p>
            </p:txBody>
          </p:sp>
        </mc:Fallback>
      </mc:AlternateContent>
      <p:pic>
        <p:nvPicPr>
          <p:cNvPr id="3" name="f311.jpg" descr="id:2147493859;FounderCES"/>
          <p:cNvPicPr/>
          <p:nvPr/>
        </p:nvPicPr>
        <p:blipFill>
          <a:blip r:embed="rId2"/>
          <a:stretch>
            <a:fillRect/>
          </a:stretch>
        </p:blipFill>
        <p:spPr>
          <a:xfrm>
            <a:off x="7678777" y="4437112"/>
            <a:ext cx="2304256" cy="1921711"/>
          </a:xfrm>
          <a:prstGeom prst="rect">
            <a:avLst/>
          </a:prstGeom>
        </p:spPr>
      </p:pic>
      <p:pic>
        <p:nvPicPr>
          <p:cNvPr id="4" name="知识点5.eps" descr="id:2147493852;FounderCES"/>
          <p:cNvPicPr/>
          <p:nvPr/>
        </p:nvPicPr>
        <p:blipFill>
          <a:blip r:embed="rId3"/>
          <a:stretch>
            <a:fillRect/>
          </a:stretch>
        </p:blipFill>
        <p:spPr>
          <a:xfrm>
            <a:off x="469250" y="908721"/>
            <a:ext cx="1313213" cy="349220"/>
          </a:xfrm>
          <a:prstGeom prst="rect">
            <a:avLst/>
          </a:prstGeom>
        </p:spPr>
      </p:pic>
      <p:sp>
        <p:nvSpPr>
          <p:cNvPr id="5" name="内容占位符 1"/>
          <p:cNvSpPr txBox="1"/>
          <p:nvPr/>
        </p:nvSpPr>
        <p:spPr bwMode="auto">
          <a:xfrm>
            <a:off x="360854" y="4835514"/>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作用</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把磁感应强度这个磁学量转换为电压这个电学量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2"/>
          <a:stretch>
            <a:fillRect/>
          </a:stretch>
        </p:blipFill>
        <p:spPr>
          <a:xfrm>
            <a:off x="474237" y="1637376"/>
            <a:ext cx="1053832" cy="370126"/>
          </a:xfrm>
          <a:prstGeom prst="rect">
            <a:avLst/>
          </a:prstGeom>
        </p:spPr>
      </p:pic>
      <p:sp>
        <p:nvSpPr>
          <p:cNvPr id="2" name="内容占位符 1"/>
          <p:cNvSpPr>
            <a:spLocks noGrp="1"/>
          </p:cNvSpPr>
          <p:nvPr>
            <p:ph idx="1"/>
          </p:nvPr>
        </p:nvSpPr>
        <p:spPr>
          <a:xfrm>
            <a:off x="360854" y="1484785"/>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光敏电阻</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、金属热电阻和热敏电阻的应用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光敏电阻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光敏电阻一般由硫化镉等半导体材料制成，硫化镉表面受到的光照强度不同时，两个电极间的电阻也不一样</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2936</Words>
  <Application>WPS 演示</Application>
  <PresentationFormat>自定义</PresentationFormat>
  <Paragraphs>140</Paragraphs>
  <Slides>17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17</vt:i4>
      </vt:variant>
    </vt:vector>
  </HeadingPairs>
  <TitlesOfParts>
    <vt:vector size="30" baseType="lpstr">
      <vt:lpstr>Arial</vt:lpstr>
      <vt:lpstr>宋体</vt:lpstr>
      <vt:lpstr>Wingdings</vt:lpstr>
      <vt:lpstr>Times New Roman</vt:lpstr>
      <vt:lpstr>楷体</vt:lpstr>
      <vt:lpstr>微软雅黑</vt:lpstr>
      <vt:lpstr>黑体</vt:lpstr>
      <vt:lpstr>仿宋</vt:lpstr>
      <vt:lpstr>Cambria Math</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399</cp:revision>
  <dcterms:created xsi:type="dcterms:W3CDTF">2020-11-06T05:24:00Z</dcterms:created>
  <dcterms:modified xsi:type="dcterms:W3CDTF">2025-08-06T06:28:33Z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3418B01E79194369AA8FDAA0C1A6AA57_12</vt:lpwstr>
  </property>
</Properties>
</file>